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  <p:sldId id="272" r:id="rId17"/>
    <p:sldId id="282" r:id="rId18"/>
    <p:sldId id="273" r:id="rId19"/>
    <p:sldId id="278" r:id="rId20"/>
    <p:sldId id="280" r:id="rId21"/>
    <p:sldId id="279" r:id="rId22"/>
    <p:sldId id="274" r:id="rId23"/>
    <p:sldId id="275" r:id="rId24"/>
    <p:sldId id="276" r:id="rId25"/>
    <p:sldId id="283" r:id="rId26"/>
    <p:sldId id="284" r:id="rId27"/>
    <p:sldId id="285" r:id="rId28"/>
    <p:sldId id="287" r:id="rId29"/>
    <p:sldId id="286" r:id="rId30"/>
    <p:sldId id="288" r:id="rId31"/>
    <p:sldId id="289" r:id="rId32"/>
    <p:sldId id="291" r:id="rId33"/>
    <p:sldId id="292" r:id="rId34"/>
    <p:sldId id="293" r:id="rId35"/>
    <p:sldId id="269" r:id="rId36"/>
  </p:sldIdLst>
  <p:sldSz cx="18288000" cy="10287000"/>
  <p:notesSz cx="6858000" cy="9144000"/>
  <p:embeddedFontLst>
    <p:embeddedFont>
      <p:font typeface="Montserrat Classic" panose="020B0604020202020204" charset="0"/>
      <p:regular r:id="rId37"/>
    </p:embeddedFont>
    <p:embeddedFont>
      <p:font typeface="Aileron Regular" panose="020B0604020202020204" charset="0"/>
      <p:regular r:id="rId38"/>
    </p:embeddedFont>
    <p:embeddedFont>
      <p:font typeface="Libre Franklin Light" panose="020B0604020202020204" charset="0"/>
      <p:regular r:id="rId39"/>
    </p:embeddedFont>
    <p:embeddedFont>
      <p:font typeface="Libre Franklin Light Italics" panose="020B0604020202020204" charset="0"/>
      <p:regular r:id="rId40"/>
    </p:embeddedFont>
    <p:embeddedFont>
      <p:font typeface="Montserrat Classic Bold" panose="020B0604020202020204" charset="0"/>
      <p:regular r:id="rId41"/>
    </p:embeddedFont>
    <p:embeddedFont>
      <p:font typeface="Libre Franklin Light Bold" panose="020B0604020202020204" charset="0"/>
      <p:regular r:id="rId42"/>
    </p:embeddedFont>
    <p:embeddedFont>
      <p:font typeface="Libre Franklin Bold" panose="020B0604020202020204" charset="0"/>
      <p:regular r:id="rId43"/>
    </p:embeddedFont>
    <p:embeddedFont>
      <p:font typeface="Libre Franklin Light Bold Italics" panose="020B0604020202020204" charset="0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Aileron Heavy" panose="020B0604020202020204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4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GroupBiella/MaterialeLezioni/tree/master/Flask/Lezion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skbook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GroupBiella/MaterialeLezioni/tree/master/Flask/Lezion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9745" y="-86668"/>
            <a:ext cx="14991164" cy="10741024"/>
            <a:chOff x="0" y="0"/>
            <a:chExt cx="7457157" cy="5342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57157" cy="5342981"/>
            </a:xfrm>
            <a:custGeom>
              <a:avLst/>
              <a:gdLst/>
              <a:ahLst/>
              <a:cxnLst/>
              <a:rect l="l" t="t" r="r" b="b"/>
              <a:pathLst>
                <a:path w="7457157" h="5342981">
                  <a:moveTo>
                    <a:pt x="0" y="0"/>
                  </a:moveTo>
                  <a:lnTo>
                    <a:pt x="7457157" y="0"/>
                  </a:lnTo>
                  <a:lnTo>
                    <a:pt x="7457157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sp>
        <p:nvSpPr>
          <p:cNvPr id="4" name="AutoShape 4"/>
          <p:cNvSpPr/>
          <p:nvPr/>
        </p:nvSpPr>
        <p:spPr>
          <a:xfrm rot="-5400000">
            <a:off x="16191279" y="7265056"/>
            <a:ext cx="9550" cy="208145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1555" y="778285"/>
            <a:ext cx="1476070" cy="111904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19384" y="1188247"/>
            <a:ext cx="3446417" cy="33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2569">
                <a:solidFill>
                  <a:srgbClr val="FFFFFF"/>
                </a:solidFill>
                <a:latin typeface="Montserrat Classic"/>
              </a:rPr>
              <a:t>Python Biella Group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81299" y="4727175"/>
            <a:ext cx="8999612" cy="128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36"/>
              </a:lnSpc>
            </a:pPr>
            <a:r>
              <a:rPr lang="en-US" sz="9636">
                <a:solidFill>
                  <a:srgbClr val="FFFFFF"/>
                </a:solidFill>
                <a:latin typeface="Montserrat Classic Bold"/>
              </a:rPr>
              <a:t>Flask Course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55328" y="7170874"/>
            <a:ext cx="25196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 dirty="0">
                <a:solidFill>
                  <a:srgbClr val="FFFFFF"/>
                </a:solidFill>
                <a:latin typeface="Libre Franklin Light"/>
              </a:rPr>
              <a:t>Andrea </a:t>
            </a:r>
            <a:r>
              <a:rPr lang="en-US" sz="1700" dirty="0" err="1">
                <a:solidFill>
                  <a:srgbClr val="FFFFFF"/>
                </a:solidFill>
                <a:latin typeface="Libre Franklin Light"/>
              </a:rPr>
              <a:t>Guzzo</a:t>
            </a:r>
            <a:endParaRPr lang="en-US" sz="1700" dirty="0">
              <a:solidFill>
                <a:srgbClr val="FFFFFF"/>
              </a:solidFill>
              <a:latin typeface="Libre Franklin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117425" y="8991147"/>
            <a:ext cx="2081452" cy="26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Anno 2020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55328" y="6703272"/>
            <a:ext cx="11480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Montserrat Classic Bold"/>
              </a:rPr>
              <a:t>Docente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55328" y="7582925"/>
            <a:ext cx="25196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https://andreaguzzo.com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5400000">
            <a:off x="1179099" y="6198936"/>
            <a:ext cx="5729737" cy="257774"/>
            <a:chOff x="0" y="0"/>
            <a:chExt cx="9194800" cy="812800"/>
          </a:xfrm>
        </p:grpSpPr>
        <p:sp>
          <p:nvSpPr>
            <p:cNvPr id="6" name="Freeform 6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903474" y="4298563"/>
            <a:ext cx="280985" cy="4574787"/>
            <a:chOff x="0" y="0"/>
            <a:chExt cx="152400" cy="24812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400" cy="2481258"/>
            </a:xfrm>
            <a:custGeom>
              <a:avLst/>
              <a:gdLst/>
              <a:ahLst/>
              <a:cxnLst/>
              <a:rect l="l" t="t" r="r" b="b"/>
              <a:pathLst>
                <a:path w="152400" h="2481258">
                  <a:moveTo>
                    <a:pt x="0" y="0"/>
                  </a:moveTo>
                  <a:lnTo>
                    <a:pt x="152400" y="0"/>
                  </a:lnTo>
                  <a:lnTo>
                    <a:pt x="152400" y="2481258"/>
                  </a:lnTo>
                  <a:lnTo>
                    <a:pt x="0" y="2481258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684760" y="1819183"/>
            <a:ext cx="2437430" cy="1643772"/>
            <a:chOff x="0" y="0"/>
            <a:chExt cx="1404468" cy="947155"/>
          </a:xfrm>
        </p:grpSpPr>
        <p:sp>
          <p:nvSpPr>
            <p:cNvPr id="10" name="Freeform 10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187256" y="1819183"/>
            <a:ext cx="2437430" cy="1643772"/>
            <a:chOff x="0" y="0"/>
            <a:chExt cx="1404468" cy="947155"/>
          </a:xfrm>
        </p:grpSpPr>
        <p:sp>
          <p:nvSpPr>
            <p:cNvPr id="14" name="Freeform 14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674489" y="1819183"/>
            <a:ext cx="2437430" cy="1643772"/>
            <a:chOff x="0" y="0"/>
            <a:chExt cx="1404468" cy="947155"/>
          </a:xfrm>
        </p:grpSpPr>
        <p:sp>
          <p:nvSpPr>
            <p:cNvPr id="18" name="Freeform 18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3165811" y="1819183"/>
            <a:ext cx="2437430" cy="1643772"/>
            <a:chOff x="0" y="0"/>
            <a:chExt cx="1404468" cy="947155"/>
          </a:xfrm>
        </p:grpSpPr>
        <p:sp>
          <p:nvSpPr>
            <p:cNvPr id="22" name="Freeform 22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5" name="Group 25"/>
          <p:cNvGrpSpPr/>
          <p:nvPr/>
        </p:nvGrpSpPr>
        <p:grpSpPr>
          <a:xfrm rot="5400000">
            <a:off x="4529496" y="6198936"/>
            <a:ext cx="5729737" cy="257774"/>
            <a:chOff x="0" y="0"/>
            <a:chExt cx="9194800" cy="812800"/>
          </a:xfrm>
        </p:grpSpPr>
        <p:sp>
          <p:nvSpPr>
            <p:cNvPr id="26" name="Freeform 26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265478" y="4802231"/>
            <a:ext cx="280985" cy="3611132"/>
            <a:chOff x="0" y="0"/>
            <a:chExt cx="152400" cy="195859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400" cy="1958594"/>
            </a:xfrm>
            <a:custGeom>
              <a:avLst/>
              <a:gdLst/>
              <a:ahLst/>
              <a:cxnLst/>
              <a:rect l="l" t="t" r="r" b="b"/>
              <a:pathLst>
                <a:path w="152400" h="1958594">
                  <a:moveTo>
                    <a:pt x="0" y="0"/>
                  </a:moveTo>
                  <a:lnTo>
                    <a:pt x="152400" y="0"/>
                  </a:lnTo>
                  <a:lnTo>
                    <a:pt x="152400" y="1958594"/>
                  </a:lnTo>
                  <a:lnTo>
                    <a:pt x="0" y="1958594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8028336" y="6264545"/>
            <a:ext cx="5729737" cy="257774"/>
            <a:chOff x="0" y="0"/>
            <a:chExt cx="9194800" cy="812800"/>
          </a:xfrm>
        </p:grpSpPr>
        <p:sp>
          <p:nvSpPr>
            <p:cNvPr id="30" name="Freeform 30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0752712" y="5726675"/>
            <a:ext cx="280985" cy="1825402"/>
            <a:chOff x="0" y="0"/>
            <a:chExt cx="152400" cy="99005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2400" cy="990055"/>
            </a:xfrm>
            <a:custGeom>
              <a:avLst/>
              <a:gdLst/>
              <a:ahLst/>
              <a:cxnLst/>
              <a:rect l="l" t="t" r="r" b="b"/>
              <a:pathLst>
                <a:path w="152400" h="990055">
                  <a:moveTo>
                    <a:pt x="0" y="0"/>
                  </a:moveTo>
                  <a:lnTo>
                    <a:pt x="152400" y="0"/>
                  </a:lnTo>
                  <a:lnTo>
                    <a:pt x="152400" y="990055"/>
                  </a:lnTo>
                  <a:lnTo>
                    <a:pt x="0" y="990055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11519657" y="6264545"/>
            <a:ext cx="5729737" cy="257774"/>
            <a:chOff x="0" y="0"/>
            <a:chExt cx="9194800" cy="812800"/>
          </a:xfrm>
        </p:grpSpPr>
        <p:sp>
          <p:nvSpPr>
            <p:cNvPr id="34" name="Freeform 34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4244033" y="6291394"/>
            <a:ext cx="280985" cy="680703"/>
            <a:chOff x="0" y="0"/>
            <a:chExt cx="152400" cy="36919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2400" cy="369197"/>
            </a:xfrm>
            <a:custGeom>
              <a:avLst/>
              <a:gdLst/>
              <a:ahLst/>
              <a:cxnLst/>
              <a:rect l="l" t="t" r="r" b="b"/>
              <a:pathLst>
                <a:path w="152400" h="369197">
                  <a:moveTo>
                    <a:pt x="0" y="0"/>
                  </a:moveTo>
                  <a:lnTo>
                    <a:pt x="152400" y="0"/>
                  </a:lnTo>
                  <a:lnTo>
                    <a:pt x="152400" y="369197"/>
                  </a:lnTo>
                  <a:lnTo>
                    <a:pt x="0" y="369197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4184460" y="4939133"/>
            <a:ext cx="3081018" cy="385051"/>
            <a:chOff x="0" y="0"/>
            <a:chExt cx="3434764" cy="429260"/>
          </a:xfrm>
        </p:grpSpPr>
        <p:sp>
          <p:nvSpPr>
            <p:cNvPr id="38" name="Freeform 38"/>
            <p:cNvSpPr/>
            <p:nvPr/>
          </p:nvSpPr>
          <p:spPr>
            <a:xfrm>
              <a:off x="0" y="-5080"/>
              <a:ext cx="3434764" cy="434340"/>
            </a:xfrm>
            <a:custGeom>
              <a:avLst/>
              <a:gdLst/>
              <a:ahLst/>
              <a:cxnLst/>
              <a:rect l="l" t="t" r="r" b="b"/>
              <a:pathLst>
                <a:path w="3434764" h="434340">
                  <a:moveTo>
                    <a:pt x="3416984" y="187960"/>
                  </a:moveTo>
                  <a:lnTo>
                    <a:pt x="3155364" y="11430"/>
                  </a:lnTo>
                  <a:cubicBezTo>
                    <a:pt x="3137584" y="0"/>
                    <a:pt x="3114724" y="3810"/>
                    <a:pt x="3102024" y="21590"/>
                  </a:cubicBezTo>
                  <a:cubicBezTo>
                    <a:pt x="3090594" y="39370"/>
                    <a:pt x="3094404" y="62230"/>
                    <a:pt x="3112184" y="74930"/>
                  </a:cubicBezTo>
                  <a:lnTo>
                    <a:pt x="327093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70934" y="257810"/>
                  </a:lnTo>
                  <a:lnTo>
                    <a:pt x="3112184" y="364490"/>
                  </a:lnTo>
                  <a:cubicBezTo>
                    <a:pt x="3094404" y="375920"/>
                    <a:pt x="3090594" y="400050"/>
                    <a:pt x="3102024" y="417830"/>
                  </a:cubicBezTo>
                  <a:cubicBezTo>
                    <a:pt x="3109644" y="429260"/>
                    <a:pt x="3121074" y="434340"/>
                    <a:pt x="3133774" y="434340"/>
                  </a:cubicBezTo>
                  <a:cubicBezTo>
                    <a:pt x="3141394" y="434340"/>
                    <a:pt x="3149014" y="431800"/>
                    <a:pt x="3155364" y="427990"/>
                  </a:cubicBezTo>
                  <a:lnTo>
                    <a:pt x="3418254" y="251460"/>
                  </a:lnTo>
                  <a:cubicBezTo>
                    <a:pt x="3428414" y="243840"/>
                    <a:pt x="3434764" y="232410"/>
                    <a:pt x="3434764" y="219710"/>
                  </a:cubicBezTo>
                  <a:cubicBezTo>
                    <a:pt x="3434764" y="207010"/>
                    <a:pt x="3428414" y="195580"/>
                    <a:pt x="3416984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4432233" y="688492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Sequenza dei messaggi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7546463" y="5726675"/>
            <a:ext cx="3206248" cy="385051"/>
            <a:chOff x="0" y="0"/>
            <a:chExt cx="3574372" cy="429260"/>
          </a:xfrm>
        </p:grpSpPr>
        <p:sp>
          <p:nvSpPr>
            <p:cNvPr id="41" name="Freeform 41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1033697" y="6200906"/>
            <a:ext cx="3206248" cy="385051"/>
            <a:chOff x="0" y="0"/>
            <a:chExt cx="3574372" cy="429260"/>
          </a:xfrm>
        </p:grpSpPr>
        <p:sp>
          <p:nvSpPr>
            <p:cNvPr id="43" name="Freeform 43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4" name="Group 44"/>
          <p:cNvGrpSpPr/>
          <p:nvPr/>
        </p:nvGrpSpPr>
        <p:grpSpPr>
          <a:xfrm rot="-10800000">
            <a:off x="11037785" y="6639376"/>
            <a:ext cx="3206248" cy="385051"/>
            <a:chOff x="0" y="0"/>
            <a:chExt cx="3574372" cy="429260"/>
          </a:xfrm>
        </p:grpSpPr>
        <p:sp>
          <p:nvSpPr>
            <p:cNvPr id="45" name="Freeform 45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6" name="Group 46"/>
          <p:cNvGrpSpPr/>
          <p:nvPr/>
        </p:nvGrpSpPr>
        <p:grpSpPr>
          <a:xfrm rot="-10800000">
            <a:off x="7546463" y="7167026"/>
            <a:ext cx="3206248" cy="385051"/>
            <a:chOff x="0" y="0"/>
            <a:chExt cx="3574372" cy="429260"/>
          </a:xfrm>
        </p:grpSpPr>
        <p:sp>
          <p:nvSpPr>
            <p:cNvPr id="47" name="Freeform 47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10800000">
            <a:off x="4184460" y="8028313"/>
            <a:ext cx="3081018" cy="385051"/>
            <a:chOff x="0" y="0"/>
            <a:chExt cx="3434764" cy="429260"/>
          </a:xfrm>
        </p:grpSpPr>
        <p:sp>
          <p:nvSpPr>
            <p:cNvPr id="49" name="Freeform 49"/>
            <p:cNvSpPr/>
            <p:nvPr/>
          </p:nvSpPr>
          <p:spPr>
            <a:xfrm>
              <a:off x="0" y="-5080"/>
              <a:ext cx="3434764" cy="434340"/>
            </a:xfrm>
            <a:custGeom>
              <a:avLst/>
              <a:gdLst/>
              <a:ahLst/>
              <a:cxnLst/>
              <a:rect l="l" t="t" r="r" b="b"/>
              <a:pathLst>
                <a:path w="3434764" h="434340">
                  <a:moveTo>
                    <a:pt x="3416984" y="187960"/>
                  </a:moveTo>
                  <a:lnTo>
                    <a:pt x="3155364" y="11430"/>
                  </a:lnTo>
                  <a:cubicBezTo>
                    <a:pt x="3137584" y="0"/>
                    <a:pt x="3114724" y="3810"/>
                    <a:pt x="3102024" y="21590"/>
                  </a:cubicBezTo>
                  <a:cubicBezTo>
                    <a:pt x="3090594" y="39370"/>
                    <a:pt x="3094404" y="62230"/>
                    <a:pt x="3112184" y="74930"/>
                  </a:cubicBezTo>
                  <a:lnTo>
                    <a:pt x="327093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70934" y="257810"/>
                  </a:lnTo>
                  <a:lnTo>
                    <a:pt x="3112184" y="364490"/>
                  </a:lnTo>
                  <a:cubicBezTo>
                    <a:pt x="3094404" y="375920"/>
                    <a:pt x="3090594" y="400050"/>
                    <a:pt x="3102024" y="417830"/>
                  </a:cubicBezTo>
                  <a:cubicBezTo>
                    <a:pt x="3109644" y="429260"/>
                    <a:pt x="3121074" y="434340"/>
                    <a:pt x="3133774" y="434340"/>
                  </a:cubicBezTo>
                  <a:cubicBezTo>
                    <a:pt x="3141394" y="434340"/>
                    <a:pt x="3149014" y="431800"/>
                    <a:pt x="3155364" y="427990"/>
                  </a:cubicBezTo>
                  <a:lnTo>
                    <a:pt x="3418254" y="251460"/>
                  </a:lnTo>
                  <a:cubicBezTo>
                    <a:pt x="3428414" y="243840"/>
                    <a:pt x="3434764" y="232410"/>
                    <a:pt x="3434764" y="219710"/>
                  </a:cubicBezTo>
                  <a:cubicBezTo>
                    <a:pt x="3434764" y="207010"/>
                    <a:pt x="3428414" y="195580"/>
                    <a:pt x="3416984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10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105772" y="2448854"/>
            <a:ext cx="1618617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Client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279803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Dispatcher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778643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Server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269964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Database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400475" y="9708048"/>
            <a:ext cx="14548028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Informazioni: </a:t>
            </a:r>
            <a:r>
              <a:rPr lang="en-US" sz="1600" u="sng" spc="32">
                <a:solidFill>
                  <a:srgbClr val="1546BA"/>
                </a:solidFill>
                <a:latin typeface="Libre Franklin Light Italics"/>
              </a:rPr>
              <a:t>https://www.researchgate.net/figure/Example-Message-Sequence-Chart-for-a-HTTP-Request-Transaction_fig1_220757202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915661" y="4587279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Get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334692" y="5426447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Get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827513" y="5938251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SQL Query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364446" y="6991146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Query Response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873125" y="7571127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Response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448506" y="8432413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Response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87675" y="2694218"/>
            <a:ext cx="3007157" cy="300715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Front end framework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824" y="3659213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Componenti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824" y="4652010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Grafica migliorata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Componenti animati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06824" y="6681377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Grid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824" y="7802899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Mobile Ready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06824" y="8766810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Temi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8228" y="6662327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References: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https://getbootstrap.com/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88228" y="7349509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Bootstrap: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https://pythonhosted.org/Flask-Bootstrap/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88228" y="8039100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Bootstrap Italia: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https://italia.github.io/bootstrap-italia/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88228" y="8747760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Bootstrap Themes: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https://bootswatch.com/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Lezione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646026"/>
            <a:ext cx="5248623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Database con Flask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Migrazioni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CRUD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Oggi vedremo...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Librerie e requisiti: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8200" y="3524106"/>
            <a:ext cx="8455135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 Italics"/>
              </a:rPr>
              <a:t>Repository Github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  <a:p>
            <a:pPr>
              <a:lnSpc>
                <a:spcPts val="4800"/>
              </a:lnSpc>
            </a:pPr>
            <a:endParaRPr lang="en-US" sz="2400" u="sng" spc="48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"/>
              </a:rPr>
              <a:t>Nuove librerie</a:t>
            </a: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SQLAlchemy</a:t>
            </a:r>
          </a:p>
          <a:p>
            <a:pPr algn="l"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Migrate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3900" y="8102282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 e fate gli esercizi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259671"/>
            <a:ext cx="8731336" cy="402732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SQL Light con Flask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51368"/>
            <a:ext cx="799893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Basic applications (100,000 hits /day)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824" y="3659213"/>
            <a:ext cx="799893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ORM - Object Relational Mapper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824" y="4652010"/>
            <a:ext cx="10798532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CRUD Operations: Create, Read, Update, Delete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8240629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Migrate - sincronizzazione automatica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52921" y="7350713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SQL Alchemy: </a:t>
            </a:r>
            <a:r>
              <a:rPr lang="en-US" sz="2100" u="sng">
                <a:solidFill>
                  <a:srgbClr val="1546BA"/>
                </a:solidFill>
                <a:latin typeface="Libre Franklin Light"/>
              </a:rPr>
              <a:t>https://docs.sqlalchemy.org/en/13/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52921" y="7904545"/>
            <a:ext cx="8335079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SQLAlchemy: </a:t>
            </a:r>
          </a:p>
          <a:p>
            <a:pPr>
              <a:lnSpc>
                <a:spcPts val="2100"/>
              </a:lnSpc>
            </a:pPr>
            <a:r>
              <a:rPr lang="en-US" sz="2100" u="sng">
                <a:solidFill>
                  <a:srgbClr val="1546BA"/>
                </a:solidFill>
                <a:latin typeface="Libre Franklin Light"/>
              </a:rPr>
              <a:t>https://flask-sqlalchemy.palletsprojects.com/en/2.x/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52921" y="8727487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Migrate: https://flask-migrate.readthedocs.io/en/latest/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Blueprints - </a:t>
            </a:r>
            <a:r>
              <a:rPr lang="en-US" sz="2400" spc="48" dirty="0" err="1">
                <a:solidFill>
                  <a:srgbClr val="1546BA"/>
                </a:solidFill>
                <a:latin typeface="Libre Franklin Light"/>
              </a:rPr>
              <a:t>r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iorganizzazione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per “Large applications”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Gestire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configurazioni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Unittest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Idee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per le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prossime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evoluzioni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8305800" y="6286500"/>
            <a:ext cx="99822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github.com/PythonGroupBiella/MaterialeLezioni/tree/master/Flask/Lezione6</a:t>
            </a:r>
            <a:endParaRPr lang="en-US" u="sng" spc="48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i="1" spc="48" dirty="0" err="1" smtClean="0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 smtClean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spc="48" dirty="0" err="1" smtClean="0">
                <a:solidFill>
                  <a:srgbClr val="1546BA"/>
                </a:solidFill>
                <a:latin typeface="Libre Franklin Light"/>
              </a:rPr>
              <a:t>Unittest</a:t>
            </a: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Condividete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le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vostre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soluzioni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e fate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gli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esercizi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65142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350663" y="4490050"/>
            <a:ext cx="942353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Progetto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di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esempio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3580725"/>
            <a:ext cx="7998938" cy="46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hlinkClick r:id="rId3"/>
              </a:rPr>
              <a:t>Flask </a:t>
            </a:r>
            <a:r>
              <a:rPr lang="en-US" sz="3600" dirty="0">
                <a:hlinkClick r:id="rId3"/>
              </a:rPr>
              <a:t>Web Development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824062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Flasky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https://github.com/miguelgrinberg/flasky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274021" y="2574591"/>
            <a:ext cx="942353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Libro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di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riferimento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453" y="1121399"/>
            <a:ext cx="6258798" cy="81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2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90800" y="9218043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Riorganizzare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per “Large applications”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05386"/>
            <a:ext cx="824062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Blueprints</a:t>
            </a:r>
          </a:p>
        </p:txBody>
      </p:sp>
      <p:sp>
        <p:nvSpPr>
          <p:cNvPr id="5" name="Rettangolo 4"/>
          <p:cNvSpPr/>
          <p:nvPr/>
        </p:nvSpPr>
        <p:spPr>
          <a:xfrm>
            <a:off x="3276600" y="3090240"/>
            <a:ext cx="9144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 Flask, a blueprint is a method of extending an existing Flask app.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They </a:t>
            </a:r>
            <a:r>
              <a:rPr lang="en-US" dirty="0"/>
              <a:t>provide a way of combining groups of views with common functionality and allow developers to break their app down into different </a:t>
            </a:r>
            <a:r>
              <a:rPr lang="en-US" dirty="0" smtClean="0"/>
              <a:t>components.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3276600" y="4547169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blueprint is similar to an application in that it can also define routes and error handlers.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difference is that when these are defined in a blueprint they are in a dormant state until the blueprint is registered with an application, at which point they become part of it.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/>
              <a:t>a </a:t>
            </a:r>
            <a:r>
              <a:rPr lang="en-US" dirty="0" smtClean="0"/>
              <a:t>blueprint </a:t>
            </a:r>
            <a:r>
              <a:rPr lang="en-US" dirty="0"/>
              <a:t>defined in the global scope, the routes and error handlers of the application can be defined in almost the same way as in the single-script application.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Like </a:t>
            </a:r>
            <a:r>
              <a:rPr lang="en-US" dirty="0"/>
              <a:t>applications, blueprints can be defined all in a single file or can be created in a more structured way with multiple modules inside a package.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</a:t>
            </a:r>
            <a:r>
              <a:rPr lang="en-US" dirty="0"/>
              <a:t>allow for the </a:t>
            </a:r>
            <a:r>
              <a:rPr lang="en-US" dirty="0" smtClean="0"/>
              <a:t>greatest </a:t>
            </a:r>
            <a:r>
              <a:rPr lang="en-US" dirty="0"/>
              <a:t>flexibility, a </a:t>
            </a:r>
            <a:r>
              <a:rPr lang="en-US" dirty="0" err="1"/>
              <a:t>subpackage</a:t>
            </a:r>
            <a:r>
              <a:rPr lang="en-US" dirty="0"/>
              <a:t> inside the application package </a:t>
            </a:r>
            <a:r>
              <a:rPr lang="en-US" dirty="0" smtClean="0"/>
              <a:t>can be created.</a:t>
            </a:r>
          </a:p>
        </p:txBody>
      </p:sp>
    </p:spTree>
    <p:extLst>
      <p:ext uri="{BB962C8B-B14F-4D97-AF65-F5344CB8AC3E}">
        <p14:creationId xmlns:p14="http://schemas.microsoft.com/office/powerpoint/2010/main" val="4336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90800" y="9218043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Riorganizzare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per “Large applications”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05386"/>
            <a:ext cx="8240629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Revisione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della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struttura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Non ci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sono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vincoli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(al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contrario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altri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framework come Django)</a:t>
            </a: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Quindi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non ci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sono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standard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comuni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ns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progetto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(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vedi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immagine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)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193" y="2405385"/>
            <a:ext cx="6550607" cy="70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1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800" y="9073538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Gestire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configurazioni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43200" y="1978608"/>
            <a:ext cx="8240629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Config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file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it-IT" sz="3600" dirty="0" err="1" smtClean="0"/>
              <a:t>create_app</a:t>
            </a:r>
            <a:r>
              <a:rPr lang="it-IT" sz="3600" dirty="0" smtClean="0"/>
              <a:t>()</a:t>
            </a:r>
            <a:endParaRPr lang="it-IT" sz="3600" dirty="0"/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Application factory – </a:t>
            </a:r>
            <a:br>
              <a:rPr lang="en-US" sz="3600" dirty="0" smtClean="0">
                <a:solidFill>
                  <a:srgbClr val="1546BA"/>
                </a:solidFill>
                <a:latin typeface="Libre Franklin Light"/>
              </a:rPr>
            </a:b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- Design pattern “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creazionale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”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84650"/>
            <a:ext cx="7339973" cy="300710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4589203"/>
            <a:ext cx="9123972" cy="359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55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Design Patterns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499" y="2560701"/>
            <a:ext cx="7547360" cy="564425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418" y="2462329"/>
            <a:ext cx="8880852" cy="70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3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86882" y="2304994"/>
            <a:ext cx="6274313" cy="79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6000" spc="96">
                <a:solidFill>
                  <a:srgbClr val="011C5D"/>
                </a:solidFill>
                <a:latin typeface="Montserrat Classic Bold"/>
              </a:rPr>
              <a:t>Agenda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86882" y="4050037"/>
            <a:ext cx="327629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01</a:t>
            </a:r>
          </a:p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02</a:t>
            </a:r>
          </a:p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03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04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05</a:t>
            </a:r>
            <a:endParaRPr lang="en-US" sz="1700" dirty="0">
              <a:solidFill>
                <a:srgbClr val="1546BA"/>
              </a:solidFill>
              <a:latin typeface="Libre Franklin Bold"/>
            </a:endParaRP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06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07</a:t>
            </a:r>
            <a:endParaRPr lang="en-US" sz="1700" dirty="0">
              <a:solidFill>
                <a:srgbClr val="1546BA"/>
              </a:solidFill>
              <a:latin typeface="Libre Frankli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520516" y="4050037"/>
            <a:ext cx="5640678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0"/>
              </a:lnSpc>
            </a:pP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Introduzione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a Flask e Jinja2 base</a:t>
            </a:r>
          </a:p>
          <a:p>
            <a:pPr>
              <a:lnSpc>
                <a:spcPts val="4250"/>
              </a:lnSpc>
            </a:pP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Jinja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avanzato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, Bootstrap, Forms</a:t>
            </a:r>
          </a:p>
          <a:p>
            <a:pPr>
              <a:lnSpc>
                <a:spcPts val="4250"/>
              </a:lnSpc>
            </a:pP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Flask con Database</a:t>
            </a:r>
          </a:p>
          <a:p>
            <a:pPr>
              <a:lnSpc>
                <a:spcPts val="4250"/>
              </a:lnSpc>
            </a:pP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Review con Andrea</a:t>
            </a:r>
          </a:p>
          <a:p>
            <a:pPr>
              <a:lnSpc>
                <a:spcPts val="4250"/>
              </a:lnSpc>
            </a:pP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Review con Mario</a:t>
            </a:r>
          </a:p>
          <a:p>
            <a:pPr>
              <a:lnSpc>
                <a:spcPts val="4250"/>
              </a:lnSpc>
            </a:pPr>
            <a:r>
              <a:rPr lang="en-US" sz="1700" u="sng" dirty="0" err="1" smtClean="0">
                <a:solidFill>
                  <a:srgbClr val="1546BA"/>
                </a:solidFill>
                <a:latin typeface="Libre Franklin Light"/>
              </a:rPr>
              <a:t>Grandi</a:t>
            </a: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applicazioni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con Flask</a:t>
            </a:r>
          </a:p>
          <a:p>
            <a:pPr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Light"/>
              </a:rPr>
              <a:t>REST Backend e </a:t>
            </a:r>
            <a:r>
              <a:rPr lang="en-US" sz="1700" dirty="0" err="1">
                <a:solidFill>
                  <a:srgbClr val="1546BA"/>
                </a:solidFill>
                <a:latin typeface="Libre Franklin Light"/>
              </a:rPr>
              <a:t>concetti</a:t>
            </a:r>
            <a:r>
              <a:rPr lang="en-US" sz="17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dirty="0" err="1">
                <a:solidFill>
                  <a:srgbClr val="1546BA"/>
                </a:solidFill>
                <a:latin typeface="Libre Franklin Light"/>
              </a:rPr>
              <a:t>avanzati</a:t>
            </a:r>
            <a:endParaRPr lang="en-US" sz="17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886882" y="3408057"/>
            <a:ext cx="6274313" cy="46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1546BA"/>
                </a:solidFill>
                <a:latin typeface="Libre Franklin Light"/>
              </a:rPr>
              <a:t>Incontri e lezioni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18501" r="37432"/>
          <a:stretch>
            <a:fillRect/>
          </a:stretch>
        </p:blipFill>
        <p:spPr>
          <a:xfrm>
            <a:off x="1791656" y="-134539"/>
            <a:ext cx="6879841" cy="1042153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Factory Pattern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973754"/>
            <a:ext cx="10890296" cy="77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27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Factory Pattern -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Esempio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2413469"/>
            <a:ext cx="5602310" cy="718244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921" y="2295071"/>
            <a:ext cx="9059802" cy="733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1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247900"/>
            <a:ext cx="13384493" cy="476316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6362700"/>
            <a:ext cx="7386255" cy="38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99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2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857500"/>
            <a:ext cx="1088859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30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3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Integrazione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con Flask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Decorator in app.py -&gt; flask test</a:t>
            </a:r>
          </a:p>
          <a:p>
            <a:pPr>
              <a:lnSpc>
                <a:spcPts val="3600"/>
              </a:lnSpc>
            </a:pP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Package test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800" y="9073538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3251144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Prossime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evoluzioni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dell’app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784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Autenticazione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e modulo login </a:t>
            </a:r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nuovo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blueprint)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non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autenticati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</a:t>
            </a: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Prossime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serate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Lista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corsi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Blog in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lettura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endParaRPr lang="en-US" sz="20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autenticati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Blog in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scrittura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endParaRPr lang="en-US" sz="20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amministratori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-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tag,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serate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,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corsi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blog 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nuovo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blueprint)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0354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Autenticazione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Blueprint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>
                <a:solidFill>
                  <a:srgbClr val="1546BA"/>
                </a:solidFill>
                <a:latin typeface="Libre Franklin Light"/>
              </a:rPr>
              <a:t>Blueprint </a:t>
            </a:r>
            <a:r>
              <a:rPr lang="en-US" sz="2400" spc="48" dirty="0" err="1">
                <a:solidFill>
                  <a:srgbClr val="1546BA"/>
                </a:solidFill>
                <a:latin typeface="Libre Franklin Light"/>
              </a:rPr>
              <a:t>Ruoli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tutti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gli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step</a:t>
            </a:r>
          </a:p>
          <a:p>
            <a:pPr marL="1432560" lvl="3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Hash password</a:t>
            </a:r>
          </a:p>
          <a:p>
            <a:pPr marL="1432560" lvl="3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Flask-Login</a:t>
            </a: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Invio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mail</a:t>
            </a:r>
          </a:p>
          <a:p>
            <a:pPr marL="1432560" lvl="3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>
                <a:solidFill>
                  <a:srgbClr val="1546BA"/>
                </a:solidFill>
                <a:latin typeface="Libre Franklin Light"/>
              </a:rPr>
              <a:t>Token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conferma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8610600" y="2961504"/>
            <a:ext cx="998220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github.com/PythonGroupBiella/MaterialeLezioni/tree/master/Flask/Lezione6</a:t>
            </a:r>
            <a:endParaRPr lang="en-US" u="sng" spc="48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i="1" spc="48" dirty="0" err="1" smtClean="0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 smtClean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dirty="0"/>
              <a:t>• </a:t>
            </a:r>
            <a:r>
              <a:rPr lang="en-US" dirty="0" smtClean="0"/>
              <a:t>Flask-Login</a:t>
            </a:r>
            <a:r>
              <a:rPr lang="en-US" dirty="0"/>
              <a:t>: Management of user sessions for logged-in </a:t>
            </a:r>
            <a:r>
              <a:rPr lang="en-US" dirty="0" smtClean="0"/>
              <a:t>users (pip </a:t>
            </a:r>
            <a:r>
              <a:rPr lang="en-US" dirty="0"/>
              <a:t>install </a:t>
            </a:r>
            <a:r>
              <a:rPr lang="en-US" dirty="0" smtClean="0"/>
              <a:t>–U flask-login)</a:t>
            </a:r>
          </a:p>
          <a:p>
            <a:pPr>
              <a:lnSpc>
                <a:spcPts val="4800"/>
              </a:lnSpc>
            </a:pPr>
            <a:r>
              <a:rPr lang="en-US" dirty="0" smtClean="0"/>
              <a:t>• </a:t>
            </a:r>
            <a:r>
              <a:rPr lang="en-US" dirty="0" err="1"/>
              <a:t>Werkzeug</a:t>
            </a:r>
            <a:r>
              <a:rPr lang="en-US" dirty="0"/>
              <a:t>: Password hashing and verification (pip install -U </a:t>
            </a:r>
            <a:r>
              <a:rPr lang="en-US" dirty="0" err="1"/>
              <a:t>Werkzeug</a:t>
            </a:r>
            <a:r>
              <a:rPr lang="en-US" dirty="0"/>
              <a:t>)</a:t>
            </a:r>
            <a:endParaRPr lang="en-US" dirty="0" smtClean="0"/>
          </a:p>
          <a:p>
            <a:pPr>
              <a:lnSpc>
                <a:spcPts val="4800"/>
              </a:lnSpc>
            </a:pPr>
            <a:r>
              <a:rPr lang="en-US" dirty="0" smtClean="0"/>
              <a:t>• </a:t>
            </a:r>
            <a:r>
              <a:rPr lang="en-US" dirty="0" err="1"/>
              <a:t>itsdangerous</a:t>
            </a:r>
            <a:r>
              <a:rPr lang="en-US" dirty="0"/>
              <a:t>: Cryptographically secure token generation and verification (pip install -U </a:t>
            </a:r>
            <a:r>
              <a:rPr lang="en-US" dirty="0" err="1"/>
              <a:t>itsdangerous</a:t>
            </a:r>
            <a:r>
              <a:rPr lang="en-US" dirty="0" smtClean="0"/>
              <a:t>)</a:t>
            </a:r>
          </a:p>
          <a:p>
            <a:pPr>
              <a:lnSpc>
                <a:spcPts val="4800"/>
              </a:lnSpc>
            </a:pPr>
            <a:r>
              <a:rPr lang="en-US" dirty="0" smtClean="0"/>
              <a:t>• flask-email: </a:t>
            </a:r>
            <a:r>
              <a:rPr lang="en-US" dirty="0" err="1" smtClean="0"/>
              <a:t>Creazione</a:t>
            </a:r>
            <a:r>
              <a:rPr lang="en-US" dirty="0" smtClean="0"/>
              <a:t> e </a:t>
            </a:r>
            <a:r>
              <a:rPr lang="en-US" dirty="0" err="1" smtClean="0"/>
              <a:t>invio</a:t>
            </a:r>
            <a:r>
              <a:rPr lang="en-US" dirty="0" smtClean="0"/>
              <a:t> email </a:t>
            </a:r>
            <a:r>
              <a:rPr lang="en-US" dirty="0"/>
              <a:t>(pip install -U flask-email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ts val="4800"/>
              </a:lnSpc>
            </a:pP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Cap. 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8 – 9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 “Flask Web Development”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4120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Nuovi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blueprints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145542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(cap. 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8 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del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) e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Ruoli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(cap. 9)</a:t>
            </a: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Il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modello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sicurezza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varia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da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applicazione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ad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applicazione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in base al contest</a:t>
            </a: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Quasi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sempre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è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necessario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almeno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un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profilo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ADMIN</a:t>
            </a: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Auth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)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2446572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Hash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della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password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646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Sicurezza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della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password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Memorizzare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l’hash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 e non la password</a:t>
            </a:r>
          </a:p>
          <a:p>
            <a:pPr>
              <a:lnSpc>
                <a:spcPts val="3600"/>
              </a:lnSpc>
            </a:pPr>
            <a:r>
              <a:rPr lang="en-US" sz="2400" dirty="0"/>
              <a:t>A password hashing function takes a password as input, adds a random component to it (the salt), and then applies several one-way cryptographic transformations to </a:t>
            </a:r>
            <a:r>
              <a:rPr lang="en-US" sz="2400" dirty="0" smtClean="0"/>
              <a:t>it</a:t>
            </a:r>
          </a:p>
          <a:p>
            <a:pPr>
              <a:lnSpc>
                <a:spcPts val="3600"/>
              </a:lnSpc>
            </a:pPr>
            <a:endParaRPr lang="en-US" sz="2400" dirty="0" smtClean="0"/>
          </a:p>
          <a:p>
            <a:pPr>
              <a:lnSpc>
                <a:spcPts val="3600"/>
              </a:lnSpc>
            </a:pPr>
            <a:r>
              <a:rPr lang="en-US" sz="2400" dirty="0"/>
              <a:t>Password hashes can be verified in place of the real passwords because hashing functions are repeatable: given the same inputs (the password and the salt), the result is always the same.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Modulo 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Werkzeug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4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TestUnit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7001533"/>
            <a:ext cx="5677692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5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Autenticazione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con Flask-Login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4305300"/>
            <a:ext cx="9259592" cy="2915057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732649" y="7623470"/>
            <a:ext cx="9144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These properties and methods can be implemented directly in the model class, but as an easier alternative Flask-Login provides a </a:t>
            </a:r>
            <a:r>
              <a:rPr lang="en-US" b="1" dirty="0" err="1"/>
              <a:t>UserMixin</a:t>
            </a:r>
            <a:r>
              <a:rPr lang="en-US" dirty="0"/>
              <a:t> class that has default </a:t>
            </a:r>
            <a:r>
              <a:rPr lang="en-US" dirty="0" smtClean="0"/>
              <a:t>implementations </a:t>
            </a:r>
            <a:r>
              <a:rPr lang="en-US" dirty="0"/>
              <a:t>that are appropriate for most cases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2514600" y="2500163"/>
            <a:ext cx="13182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users</a:t>
            </a:r>
            <a:r>
              <a:rPr lang="it-IT" dirty="0"/>
              <a:t> log in to the </a:t>
            </a:r>
            <a:r>
              <a:rPr lang="it-IT" dirty="0" err="1"/>
              <a:t>application</a:t>
            </a:r>
            <a:r>
              <a:rPr lang="it-IT" dirty="0"/>
              <a:t>,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authenticated</a:t>
            </a:r>
            <a:r>
              <a:rPr lang="it-IT" dirty="0"/>
              <a:t> state </a:t>
            </a:r>
            <a:r>
              <a:rPr lang="it-IT" dirty="0" err="1"/>
              <a:t>has</a:t>
            </a:r>
            <a:r>
              <a:rPr lang="it-IT" dirty="0"/>
              <a:t> to be </a:t>
            </a:r>
            <a:r>
              <a:rPr lang="it-IT" dirty="0" err="1"/>
              <a:t>recorded</a:t>
            </a:r>
            <a:r>
              <a:rPr lang="it-IT" dirty="0"/>
              <a:t> in the </a:t>
            </a:r>
            <a:r>
              <a:rPr lang="it-IT" dirty="0" err="1"/>
              <a:t>user</a:t>
            </a:r>
            <a:r>
              <a:rPr lang="it-IT" dirty="0"/>
              <a:t> session,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remembered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navigate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pages</a:t>
            </a:r>
            <a:r>
              <a:rPr lang="it-IT" dirty="0"/>
              <a:t>. </a:t>
            </a:r>
            <a:endParaRPr lang="it-IT" dirty="0" smtClean="0"/>
          </a:p>
          <a:p>
            <a:pPr algn="just"/>
            <a:endParaRPr lang="it-IT" dirty="0"/>
          </a:p>
          <a:p>
            <a:pPr algn="just"/>
            <a:r>
              <a:rPr lang="it-IT" dirty="0" err="1" smtClean="0"/>
              <a:t>Flask</a:t>
            </a:r>
            <a:r>
              <a:rPr lang="it-IT" dirty="0" smtClean="0"/>
              <a:t>-Login </a:t>
            </a:r>
            <a:r>
              <a:rPr lang="it-IT" dirty="0" err="1"/>
              <a:t>is</a:t>
            </a:r>
            <a:r>
              <a:rPr lang="it-IT" dirty="0"/>
              <a:t> a small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extremely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extension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specializes</a:t>
            </a:r>
            <a:r>
              <a:rPr lang="it-IT" dirty="0"/>
              <a:t> in </a:t>
            </a:r>
            <a:r>
              <a:rPr lang="it-IT" dirty="0" err="1"/>
              <a:t>managing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lang="it-IT" dirty="0" err="1"/>
              <a:t>aspect</a:t>
            </a:r>
            <a:r>
              <a:rPr lang="it-IT" dirty="0"/>
              <a:t> of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,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tied</a:t>
            </a:r>
            <a:r>
              <a:rPr lang="it-IT" dirty="0"/>
              <a:t> to a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mechanism</a:t>
            </a:r>
            <a:r>
              <a:rPr 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563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3637" y="3005801"/>
            <a:ext cx="8980727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Python Biella Group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37153" y="5741222"/>
            <a:ext cx="10085231" cy="1203275"/>
            <a:chOff x="0" y="0"/>
            <a:chExt cx="13446975" cy="16043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446975" cy="1604367"/>
              <a:chOff x="0" y="0"/>
              <a:chExt cx="18000471" cy="214764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000472" cy="2147647"/>
              </a:xfrm>
              <a:custGeom>
                <a:avLst/>
                <a:gdLst/>
                <a:ahLst/>
                <a:cxnLst/>
                <a:rect l="l" t="t" r="r" b="b"/>
                <a:pathLst>
                  <a:path w="18000472" h="2147647">
                    <a:moveTo>
                      <a:pt x="0" y="0"/>
                    </a:moveTo>
                    <a:lnTo>
                      <a:pt x="18000472" y="0"/>
                    </a:lnTo>
                    <a:lnTo>
                      <a:pt x="18000472" y="2147647"/>
                    </a:lnTo>
                    <a:lnTo>
                      <a:pt x="0" y="2147647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8780" y="296406"/>
              <a:ext cx="12734535" cy="909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 Bold"/>
                </a:rPr>
                <a:t>GitHub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: </a:t>
              </a:r>
              <a:r>
                <a:rPr lang="en-US" sz="1800" u="sng" spc="36">
                  <a:solidFill>
                    <a:srgbClr val="FFFFFF"/>
                  </a:solidFill>
                  <a:latin typeface="Libre Franklin Light Italics"/>
                </a:rPr>
                <a:t>https://github.com/PythonGroupBiella</a:t>
              </a:r>
            </a:p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 Bold"/>
                </a:rPr>
                <a:t>Telegram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: </a:t>
              </a:r>
              <a:r>
                <a:rPr lang="en-US" sz="1800" u="sng" spc="36">
                  <a:solidFill>
                    <a:srgbClr val="FFFFFF"/>
                  </a:solidFill>
                  <a:latin typeface="Libre Franklin Light Italics"/>
                </a:rPr>
                <a:t>https://t.me/joinchat/AAAAAFGSWcxhSln_SRhseQ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90881" y="7906385"/>
            <a:ext cx="10777774" cy="135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0"/>
              </a:lnSpc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Tutto questo è stato reso possibile grazie a: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Tutta la community di P.B.G.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Maria Teresa Panunzio: https://www.linkedin.com/in/maria-teresa-panunzio-27ba3815/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Mario Nardi: https://www.linkedin.com/in/mario-nardi-017705100/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98818" y="4327017"/>
            <a:ext cx="4490363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JOIN US!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666" y="522418"/>
            <a:ext cx="2784668" cy="211112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676318" y="3682306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LoginForm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,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template, route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2666959" y="4731770"/>
            <a:ext cx="131826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Esempio di </a:t>
            </a:r>
            <a:r>
              <a:rPr lang="it-IT" sz="2800" dirty="0" err="1" smtClean="0"/>
              <a:t>Flask</a:t>
            </a:r>
            <a:r>
              <a:rPr lang="it-IT" sz="2800" dirty="0" smtClean="0"/>
              <a:t>-Bootstrap </a:t>
            </a:r>
            <a:r>
              <a:rPr lang="it-IT" sz="2800" dirty="0" err="1"/>
              <a:t>wtf.quick_form</a:t>
            </a:r>
            <a:r>
              <a:rPr lang="it-IT" sz="2800" dirty="0"/>
              <a:t>() </a:t>
            </a:r>
            <a:endParaRPr lang="it-IT" sz="2800" dirty="0" smtClean="0"/>
          </a:p>
          <a:p>
            <a:pPr algn="just"/>
            <a:endParaRPr lang="it-IT" sz="2800" dirty="0"/>
          </a:p>
          <a:p>
            <a:pPr algn="just"/>
            <a:r>
              <a:rPr lang="it-IT" sz="2800" dirty="0" err="1" smtClean="0"/>
              <a:t>Testing</a:t>
            </a:r>
            <a:r>
              <a:rPr lang="it-IT" sz="2800" dirty="0" smtClean="0"/>
              <a:t> </a:t>
            </a:r>
            <a:r>
              <a:rPr lang="it-IT" sz="2800" dirty="0" err="1" smtClean="0"/>
              <a:t>logins</a:t>
            </a:r>
            <a:r>
              <a:rPr lang="it-IT" sz="2800" dirty="0" smtClean="0"/>
              <a:t>: </a:t>
            </a:r>
            <a:r>
              <a:rPr lang="it-IT" sz="2800" dirty="0" err="1"/>
              <a:t>if</a:t>
            </a:r>
            <a:r>
              <a:rPr lang="it-IT" sz="2800" dirty="0"/>
              <a:t> </a:t>
            </a:r>
            <a:r>
              <a:rPr lang="it-IT" sz="2800" dirty="0" err="1"/>
              <a:t>current_user.is_authenticated</a:t>
            </a:r>
            <a:r>
              <a:rPr lang="it-IT" sz="2800" dirty="0"/>
              <a:t> ?</a:t>
            </a:r>
          </a:p>
          <a:p>
            <a:pPr algn="just"/>
            <a:endParaRPr lang="it-IT" dirty="0"/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Proteggere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le “routes”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667000" y="2652563"/>
            <a:ext cx="1318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err="1"/>
              <a:t>login_required</a:t>
            </a:r>
            <a:r>
              <a:rPr lang="it-IT" sz="2800" dirty="0"/>
              <a:t> </a:t>
            </a:r>
            <a:r>
              <a:rPr lang="it-IT" sz="2800" dirty="0" smtClean="0"/>
              <a:t>decorator</a:t>
            </a:r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  <p:sp>
        <p:nvSpPr>
          <p:cNvPr id="14" name="TextBox 6"/>
          <p:cNvSpPr txBox="1"/>
          <p:nvPr/>
        </p:nvSpPr>
        <p:spPr>
          <a:xfrm>
            <a:off x="1828800" y="6393763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Logout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</p:spTree>
    <p:extLst>
      <p:ext uri="{BB962C8B-B14F-4D97-AF65-F5344CB8AC3E}">
        <p14:creationId xmlns:p14="http://schemas.microsoft.com/office/powerpoint/2010/main" val="4024273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676318" y="3682306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Invio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email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2666959" y="4731770"/>
            <a:ext cx="1318260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 err="1"/>
              <a:t>flask_mail</a:t>
            </a:r>
            <a:endParaRPr lang="it-IT" sz="2800" dirty="0"/>
          </a:p>
          <a:p>
            <a:pPr algn="just"/>
            <a:endParaRPr lang="it-IT" sz="2800" dirty="0"/>
          </a:p>
          <a:p>
            <a:pPr algn="just"/>
            <a:r>
              <a:rPr lang="it-IT" sz="2800" dirty="0" smtClean="0"/>
              <a:t>Email </a:t>
            </a:r>
            <a:r>
              <a:rPr lang="it-IT" sz="2800" dirty="0" err="1" smtClean="0"/>
              <a:t>templates</a:t>
            </a:r>
            <a:r>
              <a:rPr lang="it-IT" sz="2800" dirty="0" smtClean="0"/>
              <a:t> (text e HTML)</a:t>
            </a:r>
          </a:p>
          <a:p>
            <a:pPr algn="just"/>
            <a:endParaRPr lang="it-IT" sz="2800" dirty="0"/>
          </a:p>
          <a:p>
            <a:pPr algn="just"/>
            <a:r>
              <a:rPr lang="it-IT" sz="2800" dirty="0"/>
              <a:t>Testare con https://mailtrap.io/</a:t>
            </a:r>
          </a:p>
          <a:p>
            <a:pPr algn="just"/>
            <a:endParaRPr lang="it-IT" dirty="0"/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Nuove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registrazioni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667000" y="2652563"/>
            <a:ext cx="1318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Generazione </a:t>
            </a:r>
            <a:r>
              <a:rPr lang="it-IT" sz="2800" dirty="0" err="1" smtClean="0"/>
              <a:t>token</a:t>
            </a:r>
            <a:r>
              <a:rPr lang="it-IT" sz="2800" dirty="0" smtClean="0"/>
              <a:t> di conferma con </a:t>
            </a:r>
            <a:r>
              <a:rPr lang="it-IT" sz="2800" b="1" dirty="0" err="1" smtClean="0"/>
              <a:t>itsdangerous</a:t>
            </a:r>
            <a:endParaRPr lang="it-IT" sz="2800" b="1" dirty="0" smtClean="0"/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4134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Permessi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e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Ruoli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(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nel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libro</a:t>
            </a:r>
            <a:r>
              <a:rPr lang="en-US" sz="5013" spc="80" smtClean="0">
                <a:solidFill>
                  <a:srgbClr val="011C5D"/>
                </a:solidFill>
                <a:latin typeface="Montserrat Classic Bold"/>
              </a:rPr>
              <a:t>)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247900"/>
            <a:ext cx="6878010" cy="337232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5740003"/>
            <a:ext cx="9602540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27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Verifica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ruoli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667000" y="2652563"/>
            <a:ext cx="1318260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Can</a:t>
            </a:r>
          </a:p>
          <a:p>
            <a:pPr algn="just"/>
            <a:endParaRPr lang="it-IT" sz="2800" b="1" dirty="0"/>
          </a:p>
          <a:p>
            <a:pPr algn="just"/>
            <a:r>
              <a:rPr lang="it-IT" sz="2800" dirty="0" err="1" smtClean="0"/>
              <a:t>isAdministrator</a:t>
            </a:r>
            <a:endParaRPr lang="it-IT" sz="2800" dirty="0" smtClean="0"/>
          </a:p>
          <a:p>
            <a:pPr algn="just"/>
            <a:endParaRPr lang="it-IT" sz="2800" dirty="0"/>
          </a:p>
          <a:p>
            <a:pPr algn="just"/>
            <a:r>
              <a:rPr lang="it-IT" sz="2800" dirty="0" err="1" smtClean="0"/>
              <a:t>Permission</a:t>
            </a:r>
            <a:r>
              <a:rPr lang="it-IT" sz="2800" dirty="0" smtClean="0"/>
              <a:t> presente in tutti i </a:t>
            </a:r>
            <a:r>
              <a:rPr lang="it-IT" sz="2800" dirty="0" err="1" smtClean="0"/>
              <a:t>templates</a:t>
            </a:r>
            <a:endParaRPr lang="it-IT" sz="2800" dirty="0" smtClean="0"/>
          </a:p>
          <a:p>
            <a:pPr algn="just"/>
            <a:endParaRPr lang="it-IT" sz="2800" dirty="0"/>
          </a:p>
          <a:p>
            <a:pPr algn="just"/>
            <a:r>
              <a:rPr lang="it-IT" sz="2800" dirty="0" smtClean="0"/>
              <a:t>test</a:t>
            </a:r>
          </a:p>
          <a:p>
            <a:pPr algn="just"/>
            <a:endParaRPr lang="it-IT" sz="2800" dirty="0"/>
          </a:p>
          <a:p>
            <a:pPr algn="just"/>
            <a:endParaRPr lang="it-IT" sz="2800" dirty="0" smtClean="0"/>
          </a:p>
          <a:p>
            <a:pPr algn="just"/>
            <a:endParaRPr lang="it-IT" sz="2800" b="1" dirty="0" smtClean="0"/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4076700"/>
            <a:ext cx="4820784" cy="114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39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Prossime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evoluzioni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dell’app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Profili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(cap 10)</a:t>
            </a:r>
          </a:p>
          <a:p>
            <a:pPr marL="457200" indent="-457200">
              <a:lnSpc>
                <a:spcPts val="3600"/>
              </a:lnSpc>
              <a:buFontTx/>
              <a:buChar char="-"/>
            </a:pPr>
            <a:r>
              <a:rPr lang="en-US" sz="28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2800" dirty="0" smtClean="0">
                <a:solidFill>
                  <a:srgbClr val="1546BA"/>
                </a:solidFill>
                <a:latin typeface="Libre Franklin Light"/>
              </a:rPr>
              <a:t> profile</a:t>
            </a:r>
          </a:p>
          <a:p>
            <a:pPr marL="457200" indent="-457200">
              <a:lnSpc>
                <a:spcPts val="3600"/>
              </a:lnSpc>
              <a:buFontTx/>
              <a:buChar char="-"/>
            </a:pPr>
            <a:r>
              <a:rPr lang="en-US" sz="2800" dirty="0" smtClean="0">
                <a:solidFill>
                  <a:srgbClr val="1546BA"/>
                </a:solidFill>
                <a:latin typeface="Libre Franklin Light"/>
              </a:rPr>
              <a:t>Avatar Utente</a:t>
            </a:r>
            <a:endParaRPr lang="en-US" sz="28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smtClean="0">
                <a:solidFill>
                  <a:srgbClr val="1546BA"/>
                </a:solidFill>
                <a:latin typeface="Libre Franklin Light"/>
              </a:rPr>
              <a:t>Blog 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(cap 11)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8146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3637" y="4417462"/>
            <a:ext cx="8980727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INIZIAMO!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37153" y="6103172"/>
            <a:ext cx="10085231" cy="841325"/>
            <a:chOff x="0" y="0"/>
            <a:chExt cx="13446975" cy="11217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446975" cy="1121767"/>
              <a:chOff x="0" y="0"/>
              <a:chExt cx="18000471" cy="150162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000472" cy="1501626"/>
              </a:xfrm>
              <a:custGeom>
                <a:avLst/>
                <a:gdLst/>
                <a:ahLst/>
                <a:cxnLst/>
                <a:rect l="l" t="t" r="r" b="b"/>
                <a:pathLst>
                  <a:path w="18000472" h="1501626">
                    <a:moveTo>
                      <a:pt x="0" y="0"/>
                    </a:moveTo>
                    <a:lnTo>
                      <a:pt x="18000472" y="0"/>
                    </a:lnTo>
                    <a:lnTo>
                      <a:pt x="18000472" y="1501626"/>
                    </a:lnTo>
                    <a:lnTo>
                      <a:pt x="0" y="1501626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8780" y="296406"/>
              <a:ext cx="12734535" cy="427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GitHub: https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://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git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h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u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b.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com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/Py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t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h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on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G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roup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B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ie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ll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a/MaterialeLezioni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666" y="1798920"/>
            <a:ext cx="2784668" cy="21111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27" r="427"/>
          <a:stretch>
            <a:fillRect/>
          </a:stretch>
        </p:blipFill>
        <p:spPr>
          <a:xfrm>
            <a:off x="9567210" y="0"/>
            <a:ext cx="7483531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09209" y="2629093"/>
            <a:ext cx="5140897" cy="4805834"/>
            <a:chOff x="0" y="0"/>
            <a:chExt cx="6854529" cy="6407779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854529" cy="2155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>
                  <a:solidFill>
                    <a:srgbClr val="011C5D"/>
                  </a:solidFill>
                  <a:latin typeface="Montserrat Classic Bold"/>
                </a:rPr>
                <a:t>Obiettivo del corso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170251"/>
              <a:ext cx="6854529" cy="2237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67030" lvl="1" indent="-183515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Concetti base di Flask per usarlo in differenti contesti</a:t>
              </a:r>
            </a:p>
            <a:p>
              <a:pPr marL="367030" lvl="1" indent="-183515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Costruire piccole applicazioni web o backend</a:t>
              </a:r>
            </a:p>
            <a:p>
              <a:pPr marL="367030" lvl="1" indent="-183515" algn="l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Riuscire a "mettere in produzione" il proprio codice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89727"/>
              <a:ext cx="6854529" cy="1213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500">
                  <a:solidFill>
                    <a:srgbClr val="1546BA"/>
                  </a:solidFill>
                  <a:latin typeface="Libre Franklin Light"/>
                </a:rPr>
                <a:t>Realizzare una piccola applicazione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4318587" y="9191625"/>
            <a:ext cx="5248623" cy="92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Altri Framework:</a:t>
            </a:r>
          </a:p>
          <a:p>
            <a:pPr>
              <a:lnSpc>
                <a:spcPts val="256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Django, FastAPI, Pyramid, Bottle, ...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32233" y="18949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Cos'è Flask?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09209" y="4353224"/>
            <a:ext cx="5248623" cy="407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Core semplice altamente estendibile e modulare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Utilizzato per creare siti web e API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Server side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Leggero e performante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Dipendenze:</a:t>
            </a:r>
          </a:p>
          <a:p>
            <a:pPr marL="777240" lvl="2" indent="-259080">
              <a:lnSpc>
                <a:spcPts val="3600"/>
              </a:lnSpc>
              <a:buFont typeface="Arial"/>
              <a:buChar char="⚬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Werkzeug: routing, debugger, WSGI support</a:t>
            </a:r>
          </a:p>
          <a:p>
            <a:pPr marL="777240" lvl="2" indent="-259080" algn="l">
              <a:lnSpc>
                <a:spcPts val="3600"/>
              </a:lnSpc>
              <a:buFont typeface="Arial"/>
              <a:buChar char="⚬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Jinja2: templating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6824" y="3581690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Micro-web framework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8825" y="3581690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48825" y="4276389"/>
            <a:ext cx="5248623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Request dispatcher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Template engine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Secure cookies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User sessions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Unit testing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In-browser debugger e reloader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548825" y="6775723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Moduli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8825" y="7379791"/>
            <a:ext cx="5248623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Administration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Email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Databases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Caching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User auth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...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1724" y="4583622"/>
            <a:ext cx="6502826" cy="63158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Prima di iniziare...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3343131"/>
            <a:ext cx="5248623" cy="453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GitLens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GitHistory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Jinja2 Snippets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Kite Autocomplete for Python (?)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 Docstring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 Indent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vscode-icons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Visual Studio IntelliCode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70736"/>
            <a:ext cx="5924418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Visual Studio Code: Estensioni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8825" y="2770736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Getting Started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48825" y="3571731"/>
            <a:ext cx="7125831" cy="133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Python: 3.7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 Italics"/>
              </a:rPr>
              <a:t>Repository Github: </a:t>
            </a: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Nella precedente lezione...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524106"/>
            <a:ext cx="5248623" cy="299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Impostazione dell'ambiente e strumenti 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Creazione di una semplice app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Jinja Base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Esempio di progetto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Abbiamo visto: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Per recuperare la lezione precedente: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22816" y="3524106"/>
            <a:ext cx="8665902" cy="238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Video Youtube: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https://www.youtube.com/watch?v=FPI5-oGKiVI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 Italics"/>
              </a:rPr>
              <a:t>Repository Github: </a:t>
            </a: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54332" y="8187383"/>
            <a:ext cx="6779337" cy="75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Lezione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646026"/>
            <a:ext cx="5248623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Costruzione di Forms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Jinja Avanzato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Oggi vedremo...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Librerie e requisiti: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8200" y="3524106"/>
            <a:ext cx="8455135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 Italics"/>
              </a:rPr>
              <a:t>Repository Github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  <a:p>
            <a:pPr>
              <a:lnSpc>
                <a:spcPts val="4800"/>
              </a:lnSpc>
            </a:pPr>
            <a:endParaRPr lang="en-US" sz="2400" u="sng" spc="48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"/>
              </a:rPr>
              <a:t>Nuove librerie</a:t>
            </a: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Form</a:t>
            </a:r>
          </a:p>
          <a:p>
            <a:pPr algn="l"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WTForms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3900" y="8102282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 e fate gli esercizi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54557" y="2645568"/>
            <a:ext cx="2779448" cy="27794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69755" y="2645568"/>
            <a:ext cx="2779448" cy="27794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69755" y="5930370"/>
            <a:ext cx="2779448" cy="2779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54557" y="5930370"/>
            <a:ext cx="2779448" cy="277944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99515" y="3354917"/>
            <a:ext cx="1319926" cy="13607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500796" y="3248535"/>
            <a:ext cx="1486970" cy="157351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76898" y="6483452"/>
            <a:ext cx="1442544" cy="160282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500796" y="6566130"/>
            <a:ext cx="1520149" cy="152014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37435" y="1171008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 HTTP Methods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09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86580" y="3131052"/>
            <a:ext cx="4191000" cy="1808480"/>
            <a:chOff x="0" y="0"/>
            <a:chExt cx="5588000" cy="241130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GET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68562"/>
              <a:ext cx="5588000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Leggi (o recupera) una rappresentazione di una sorgente (pagina)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434604" y="3131052"/>
            <a:ext cx="4191000" cy="1389380"/>
            <a:chOff x="0" y="0"/>
            <a:chExt cx="5588000" cy="185250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POST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68562"/>
              <a:ext cx="5588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Inserisci o crea una nuova risorsa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27480" y="6206304"/>
            <a:ext cx="5250100" cy="2227580"/>
            <a:chOff x="0" y="0"/>
            <a:chExt cx="7000134" cy="297010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70001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PUT (PATCH)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68562"/>
              <a:ext cx="7000134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Modifica la rappresentazione corrente con un nuovo aggiornamento (eventualmente crea da zero)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434604" y="6206304"/>
            <a:ext cx="4191000" cy="1389380"/>
            <a:chOff x="0" y="0"/>
            <a:chExt cx="5588000" cy="185250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DELETE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68562"/>
              <a:ext cx="5588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Elimina una risorsa esistente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465377" y="9479108"/>
            <a:ext cx="8595593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Informazioni: </a:t>
            </a:r>
            <a:r>
              <a:rPr lang="en-US" sz="1600" u="sng" spc="32">
                <a:solidFill>
                  <a:srgbClr val="1546BA"/>
                </a:solidFill>
                <a:latin typeface="Libre Franklin Light Italics"/>
              </a:rPr>
              <a:t>https://developer.mozilla.org/en-US/docs/Web/HTTP/Methods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1330</Words>
  <Application>Microsoft Office PowerPoint</Application>
  <PresentationFormat>Personalizzato</PresentationFormat>
  <Paragraphs>365</Paragraphs>
  <Slides>35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7" baseType="lpstr">
      <vt:lpstr>Montserrat Classic</vt:lpstr>
      <vt:lpstr>Aileron Regular</vt:lpstr>
      <vt:lpstr>Libre Franklin Light</vt:lpstr>
      <vt:lpstr>Arial</vt:lpstr>
      <vt:lpstr>Libre Franklin Light Italics</vt:lpstr>
      <vt:lpstr>Montserrat Classic Bold</vt:lpstr>
      <vt:lpstr>Libre Franklin Light Bold</vt:lpstr>
      <vt:lpstr>Libre Franklin Bold</vt:lpstr>
      <vt:lpstr>Libre Franklin Light Bold Italics</vt:lpstr>
      <vt:lpstr>Calibri</vt:lpstr>
      <vt:lpstr>Aileron Heavy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Flask - Python Biella Group</dc:title>
  <dc:creator>Utente</dc:creator>
  <cp:lastModifiedBy>Mario Nardi</cp:lastModifiedBy>
  <cp:revision>42</cp:revision>
  <cp:lastPrinted>2020-11-15T15:35:33Z</cp:lastPrinted>
  <dcterms:created xsi:type="dcterms:W3CDTF">2006-08-16T00:00:00Z</dcterms:created>
  <dcterms:modified xsi:type="dcterms:W3CDTF">2020-11-21T18:09:05Z</dcterms:modified>
  <dc:identifier>DAEKUufQKP4</dc:identifier>
</cp:coreProperties>
</file>